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PT Sans Narrow"/>
      <p:regular r:id="rId43"/>
      <p:bold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45E8E6-8EE5-4E0F-8F20-2A340E9C690D}">
  <a:tblStyle styleId="{FD45E8E6-8EE5-4E0F-8F20-2A340E9C690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TSansNarrow-bold.fntdata"/><Relationship Id="rId21" Type="http://schemas.openxmlformats.org/officeDocument/2006/relationships/slide" Target="slides/slide16.xml"/><Relationship Id="rId43" Type="http://schemas.openxmlformats.org/officeDocument/2006/relationships/font" Target="fonts/PTSansNarrow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" name="Google Shape;15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3" name="Google Shape;21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" name="Google Shape;21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5" name="Google Shape;22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" name="Google Shape;23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6" name="Google Shape;23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2" name="Google Shape;24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" name="Google Shape;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" name="Google Shape;8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" name="Google Shape;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2"/>
          <p:cNvCxnSpPr/>
          <p:nvPr/>
        </p:nvCxnSpPr>
        <p:spPr>
          <a:xfrm>
            <a:off x="9343647" y="4235851"/>
            <a:ext cx="7496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2100047" y="4211003"/>
            <a:ext cx="7496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" name="Google Shape;19;p2"/>
          <p:cNvGrpSpPr/>
          <p:nvPr/>
        </p:nvGrpSpPr>
        <p:grpSpPr>
          <a:xfrm>
            <a:off x="1338858" y="1362700"/>
            <a:ext cx="9515557" cy="203200"/>
            <a:chOff x="1346429" y="1011300"/>
            <a:chExt cx="6452100" cy="152400"/>
          </a:xfrm>
        </p:grpSpPr>
        <p:cxnSp>
          <p:nvCxnSpPr>
            <p:cNvPr id="20" name="Google Shape;20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" name="Google Shape;22;p2"/>
          <p:cNvGrpSpPr/>
          <p:nvPr/>
        </p:nvGrpSpPr>
        <p:grpSpPr>
          <a:xfrm>
            <a:off x="1338868" y="5292133"/>
            <a:ext cx="9515557" cy="203200"/>
            <a:chOff x="1346435" y="3969088"/>
            <a:chExt cx="6452100" cy="152400"/>
          </a:xfrm>
        </p:grpSpPr>
        <p:cxnSp>
          <p:nvCxnSpPr>
            <p:cNvPr id="23" name="Google Shape;23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2849633" y="3800052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00"/>
              <a:buFont typeface="Open Sans"/>
              <a:buNone/>
              <a:defRPr/>
            </a:lvl1pPr>
            <a:lvl2pPr indent="0" lvl="1" marL="0" algn="r">
              <a:buClr>
                <a:schemeClr val="dk2"/>
              </a:buClr>
              <a:buSzPts val="1300"/>
              <a:buFont typeface="Open Sans"/>
              <a:buNone/>
              <a:defRPr/>
            </a:lvl2pPr>
            <a:lvl3pPr indent="0" lvl="2" marL="0" algn="r">
              <a:buClr>
                <a:schemeClr val="dk2"/>
              </a:buClr>
              <a:buSzPts val="1300"/>
              <a:buFont typeface="Open Sans"/>
              <a:buNone/>
              <a:defRPr/>
            </a:lvl3pPr>
            <a:lvl4pPr indent="0" lvl="3" marL="0" algn="r">
              <a:buClr>
                <a:schemeClr val="dk2"/>
              </a:buClr>
              <a:buSzPts val="1300"/>
              <a:buFont typeface="Open Sans"/>
              <a:buNone/>
              <a:defRPr/>
            </a:lvl4pPr>
            <a:lvl5pPr indent="0" lvl="4" marL="0" algn="r">
              <a:buClr>
                <a:schemeClr val="dk2"/>
              </a:buClr>
              <a:buSzPts val="1300"/>
              <a:buFont typeface="Open Sans"/>
              <a:buNone/>
              <a:defRPr/>
            </a:lvl5pPr>
            <a:lvl6pPr indent="0" lvl="5" marL="0" algn="r">
              <a:buClr>
                <a:schemeClr val="dk2"/>
              </a:buClr>
              <a:buSzPts val="1300"/>
              <a:buFont typeface="Open Sans"/>
              <a:buNone/>
              <a:defRPr/>
            </a:lvl6pPr>
            <a:lvl7pPr indent="0" lvl="6" marL="0" algn="r">
              <a:buClr>
                <a:schemeClr val="dk2"/>
              </a:buClr>
              <a:buSzPts val="1300"/>
              <a:buFont typeface="Open Sans"/>
              <a:buNone/>
              <a:defRPr/>
            </a:lvl7pPr>
            <a:lvl8pPr indent="0" lvl="7" marL="0" algn="r">
              <a:buClr>
                <a:schemeClr val="dk2"/>
              </a:buClr>
              <a:buSzPts val="1300"/>
              <a:buFont typeface="Open Sans"/>
              <a:buNone/>
              <a:defRPr/>
            </a:lvl8pPr>
            <a:lvl9pPr indent="0" lvl="8" marL="0" algn="r">
              <a:buClr>
                <a:schemeClr val="dk2"/>
              </a:buClr>
              <a:buSzPts val="1300"/>
              <a:buFont typeface="Open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s">
  <p:cSld name="Title and Conten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buClr>
                <a:schemeClr val="dk2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buClr>
                <a:schemeClr val="dk2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buClr>
                <a:schemeClr val="dk2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buClr>
                <a:schemeClr val="dk2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buClr>
                <a:schemeClr val="dk2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buClr>
                <a:schemeClr val="dk2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buClr>
                <a:schemeClr val="dk2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buClr>
                <a:schemeClr val="dk2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-67" y="3429200"/>
            <a:ext cx="12192000" cy="34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15600" y="1086400"/>
            <a:ext cx="11428400" cy="12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buClr>
                <a:schemeClr val="lt1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buClr>
                <a:schemeClr val="lt1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buClr>
                <a:schemeClr val="lt1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buClr>
                <a:schemeClr val="lt1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buClr>
                <a:schemeClr val="lt1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buClr>
                <a:schemeClr val="lt1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buClr>
                <a:schemeClr val="lt1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buClr>
                <a:schemeClr val="lt1"/>
              </a:buClr>
              <a:buSzPts val="1333"/>
              <a:buFont typeface="Open Sans"/>
              <a:buNone/>
              <a:defRPr b="0" i="0" sz="133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867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867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867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867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867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867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867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867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-50" y="6582025"/>
            <a:ext cx="12192000" cy="276000"/>
          </a:xfrm>
          <a:prstGeom prst="rect">
            <a:avLst/>
          </a:prstGeom>
          <a:solidFill>
            <a:srgbClr val="A1E8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844815" y="6549186"/>
            <a:ext cx="563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300" u="none" cap="none" strike="noStrike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4782084" y="6604671"/>
            <a:ext cx="135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3"/>
              <a:buFont typeface="Calibri"/>
              <a:buNone/>
            </a:pPr>
            <a:r>
              <a:rPr b="0" i="0" lang="en" sz="1033" u="none" cap="none" strike="noStrike">
                <a:latin typeface="Calibri"/>
                <a:ea typeface="Calibri"/>
                <a:cs typeface="Calibri"/>
                <a:sym typeface="Calibri"/>
              </a:rPr>
              <a:t>CLASE </a:t>
            </a:r>
            <a:r>
              <a:rPr lang="en" sz="1033"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567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75375" y="6604675"/>
            <a:ext cx="147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3"/>
              <a:buFont typeface="Calibri"/>
              <a:buNone/>
            </a:pPr>
            <a:r>
              <a:rPr b="0" i="0" lang="en" sz="1033" u="none" cap="none" strike="noStrike">
                <a:latin typeface="Calibri"/>
                <a:ea typeface="Calibri"/>
                <a:cs typeface="Calibri"/>
                <a:sym typeface="Calibri"/>
              </a:rPr>
              <a:t>Visualización de Datos </a:t>
            </a:r>
            <a:endParaRPr b="0" i="0" sz="1567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5200">
                <a:solidFill>
                  <a:srgbClr val="000000"/>
                </a:solidFill>
              </a:rPr>
              <a:t>Diplomado </a:t>
            </a:r>
            <a:r>
              <a:rPr i="1" lang="en" sz="5200">
                <a:solidFill>
                  <a:srgbClr val="000000"/>
                </a:solidFill>
              </a:rPr>
              <a:t>Big Data </a:t>
            </a:r>
            <a:r>
              <a:rPr lang="en" sz="5200">
                <a:solidFill>
                  <a:srgbClr val="000000"/>
                </a:solidFill>
              </a:rPr>
              <a:t>y Ciencias de datos Visualización de información</a:t>
            </a:r>
            <a:endParaRPr sz="133">
              <a:solidFill>
                <a:srgbClr val="000000"/>
              </a:solidFill>
            </a:endParaRPr>
          </a:p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2849633" y="3800052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Hernán Valdivieso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Jaime Navon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135981" cy="120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Cómo aumentar el poder persuasivo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tener claridad en a quien estamos tratando de convencer y exactamente de qué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enfatizar y aislar lo que se quiere destacar (llevar el foco de atención a una sola cosa)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sacar lo que no es relevante para el mensaje 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usar flechas o destacadores para llevar la atención a lo que estamos interesados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sorprender mostrando algo que no se esperaba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●"/>
            </a:pPr>
            <a:r>
              <a:rPr lang="en" sz="2267"/>
              <a:t>construir una historia (setup, conflicto y resolución)</a:t>
            </a:r>
            <a:endParaRPr sz="146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Claridad en cuanto a qué queremos …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aphicFrame>
        <p:nvGraphicFramePr>
          <p:cNvPr id="107" name="Google Shape;107;p17"/>
          <p:cNvGraphicFramePr/>
          <p:nvPr/>
        </p:nvGraphicFramePr>
        <p:xfrm>
          <a:off x="456001" y="16903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{FD45E8E6-8EE5-4E0F-8F20-2A340E9C690D}</a:tableStyleId>
              </a:tblPr>
              <a:tblGrid>
                <a:gridCol w="4833100"/>
                <a:gridCol w="4949800"/>
              </a:tblGrid>
              <a:tr h="40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000000"/>
                          </a:solidFill>
                        </a:rPr>
                        <a:t>Qué quiero decir o mostrar</a:t>
                      </a:r>
                      <a:endParaRPr sz="1500" u="none" cap="none" strike="noStrike"/>
                    </a:p>
                  </a:txBody>
                  <a:tcPr marT="45725" marB="45725" marR="91475" marL="914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000000"/>
                          </a:solidFill>
                        </a:rPr>
                        <a:t>De qué quiero convencer</a:t>
                      </a:r>
                      <a:endParaRPr sz="1500" u="none" cap="none" strike="noStrike"/>
                    </a:p>
                  </a:txBody>
                  <a:tcPr marT="45725" marB="45725" marR="91475" marL="914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3F3F3F"/>
                          </a:solidFill>
                        </a:rPr>
                        <a:t>quiero mostrar la distribución de precios de las cervezas en los distintos estadios</a:t>
                      </a:r>
                      <a:endParaRPr sz="1500" u="none" cap="none" strike="noStrike"/>
                    </a:p>
                  </a:txBody>
                  <a:tcPr marT="45725" marB="45725" marR="91475" marL="914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000000"/>
                          </a:solidFill>
                        </a:rPr>
                        <a:t>necesito convencer a los inversionistas que el precio de la cerveza es demasiado elevado en los estadios</a:t>
                      </a:r>
                      <a:endParaRPr sz="15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75" marL="914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3F3F3F"/>
                          </a:solidFill>
                        </a:rPr>
                        <a:t>quiero mostrar como el aumento en las horas trabajadas no está aumentando la productividad sino que disminuyéndola</a:t>
                      </a:r>
                      <a:endParaRPr sz="1500" u="none" cap="none" strike="noStrike"/>
                    </a:p>
                  </a:txBody>
                  <a:tcPr marT="45725" marB="45725" marR="91475" marL="914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000000"/>
                          </a:solidFill>
                        </a:rPr>
                        <a:t>necesito convencer a mi jefe que el trabajo excesivo que estamos haciendo está haciendo mas daño que ayudando</a:t>
                      </a:r>
                      <a:endParaRPr sz="15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75" marL="914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3F3F3F"/>
                          </a:solidFill>
                        </a:rPr>
                        <a:t>quiero mostrar la relación entre el desempaquetar los productos de software con la disminución de las ventas</a:t>
                      </a:r>
                      <a:endParaRPr sz="1500" u="none" cap="none" strike="noStrike"/>
                    </a:p>
                  </a:txBody>
                  <a:tcPr marT="45725" marB="45725" marR="91475" marL="914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rgbClr val="000000"/>
                          </a:solidFill>
                        </a:rPr>
                        <a:t>necesito convencer de que el desempaquetar los productos va a ser catastrófico en las ventas</a:t>
                      </a:r>
                      <a:endParaRPr sz="15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75" marL="914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Por qué los fundamentos son importantes …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55833" y="12952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 quiere comunicar  que hay oportunidad de aumentar el tráfico al sitio entre las 12:25pm y las 2:10pm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3078163"/>
            <a:ext cx="4127500" cy="30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4163" y="3078163"/>
            <a:ext cx="43561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Un gran poder conlleva una gran responsabilidad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709863" y="1750528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Persuadir no es manipular 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Formas en que se suele manipular la información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eje y está recortado o eje y que no parte de cero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doble eje y con escalas diferentes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uso de un mapa coloreado sin considerar que poblaciones son muy distintas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Recortando el eje Y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8428" y="468782"/>
            <a:ext cx="3546099" cy="602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838200" y="1340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Doble eje Y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756" y="1858945"/>
            <a:ext cx="5037971" cy="39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1769" y="414549"/>
            <a:ext cx="2733411" cy="255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6881" y="3521561"/>
            <a:ext cx="2943888" cy="276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838200" y="134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 mapa engañoso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450" y="1511591"/>
            <a:ext cx="3659719" cy="498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1175" y="1549333"/>
            <a:ext cx="4742543" cy="187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838200" y="938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Otro mas reciente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838200" y="5064369"/>
            <a:ext cx="10515600" cy="11125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Azules (demócratas) ganan con más de 6 millones de votos por sobre los rojos (republicanos)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25" y="1001974"/>
            <a:ext cx="69469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Como construir una visualización efectiva en un determinado escenario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Ok, hemos aprendido los fundamentos pero por donde partimos …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Una primera recomendación es recordar que hay ciertas categorías esenciales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Lo que estamos tratando de mostrar es</a:t>
            </a:r>
            <a:endParaRPr sz="2267"/>
          </a:p>
          <a:p>
            <a:pPr indent="-304792" lvl="1" marL="69424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 sz="1867"/>
              <a:t>una comparación </a:t>
            </a:r>
            <a:endParaRPr sz="1867"/>
          </a:p>
          <a:p>
            <a:pPr indent="-304792" lvl="1" marL="69424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 sz="1867"/>
              <a:t>una distribución</a:t>
            </a:r>
            <a:endParaRPr sz="1867"/>
          </a:p>
          <a:p>
            <a:pPr indent="-304792" lvl="1" marL="69424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 sz="1867"/>
              <a:t>relaciones entre variables</a:t>
            </a:r>
            <a:endParaRPr sz="1867"/>
          </a:p>
          <a:p>
            <a:pPr indent="-304792" lvl="1" marL="69424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 sz="1867"/>
              <a:t>la composición de los datos</a:t>
            </a:r>
            <a:endParaRPr sz="1867"/>
          </a:p>
          <a:p>
            <a:pPr indent="-321725" lvl="0" marL="338658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67"/>
              <a:t>Ello nos dará un primer elemento para elegir la forma de presentar la información</a:t>
            </a:r>
            <a:endParaRPr sz="1867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t/>
            </a:r>
            <a:endParaRPr sz="2267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Poner atención al relato …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415600" y="1437267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En realidad cada año en particular no es tan importante como la </a:t>
            </a:r>
            <a:r>
              <a:rPr b="1" lang="en" sz="2267"/>
              <a:t>tendencia</a:t>
            </a:r>
            <a:r>
              <a:rPr lang="en" sz="2267"/>
              <a:t> a lo largo de los años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Existe un tremendo gap </a:t>
            </a:r>
            <a:r>
              <a:rPr b="1" lang="en" sz="2267"/>
              <a:t>entre expectativas y desempeño</a:t>
            </a:r>
            <a:endParaRPr b="1"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Lo que interesa es </a:t>
            </a:r>
            <a:r>
              <a:rPr b="1" lang="en" sz="2267"/>
              <a:t>la composición del gasto</a:t>
            </a:r>
            <a:r>
              <a:rPr lang="en" sz="2267"/>
              <a:t> mensual de la gente 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b="1" lang="en" sz="2267"/>
              <a:t>La proporción de personas</a:t>
            </a:r>
            <a:r>
              <a:rPr lang="en" sz="2267"/>
              <a:t> mayores de 60 años que fue a vota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Los </a:t>
            </a:r>
            <a:r>
              <a:rPr b="1" lang="en" sz="2267"/>
              <a:t>lugares donde </a:t>
            </a:r>
            <a:r>
              <a:rPr lang="en" sz="2267"/>
              <a:t>el porcentaje de participación fue mayor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Como es la </a:t>
            </a:r>
            <a:r>
              <a:rPr b="1" lang="en" sz="2267"/>
              <a:t>participación de las distintas categorías </a:t>
            </a:r>
            <a:r>
              <a:rPr lang="en" sz="2267"/>
              <a:t>de productos en las ventas </a:t>
            </a:r>
            <a:endParaRPr sz="2267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t/>
            </a:r>
            <a:endParaRPr sz="226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374651" y="351368"/>
            <a:ext cx="11362267" cy="9440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Visualización en el Contexto de BI</a:t>
            </a:r>
            <a:endParaRPr/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14867" y="1496595"/>
            <a:ext cx="11362267" cy="44026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técnicas de visualización pueden ser usadas en los mas diversos campos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visualización de información (periódicos, noticieros)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ilustración (textos)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visualización científica (entender mejor un fenómeno)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simulación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visualización de datos en el contexto de BI tiene características especiales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Elección del tipo de Gráfico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368" y="1702967"/>
            <a:ext cx="7410865" cy="474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703" y="0"/>
            <a:ext cx="86202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Dos consejos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Preferir las formas esenciales a menos que haya fuerte justificación para usar cosas menos conocidas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Gráficos de líneas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Gráficos de barras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Gráficos scatter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Preferir lo mas simple a lo más complejo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8300" y="95251"/>
            <a:ext cx="6375400" cy="666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9"/>
          <p:cNvCxnSpPr/>
          <p:nvPr/>
        </p:nvCxnSpPr>
        <p:spPr>
          <a:xfrm>
            <a:off x="0" y="0"/>
            <a:ext cx="12192000" cy="685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29"/>
          <p:cNvCxnSpPr/>
          <p:nvPr/>
        </p:nvCxnSpPr>
        <p:spPr>
          <a:xfrm flipH="1" rot="10800000">
            <a:off x="0" y="0"/>
            <a:ext cx="12192000" cy="685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103" y="360974"/>
            <a:ext cx="43434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196" y="3399345"/>
            <a:ext cx="2249264" cy="331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4393" y="145702"/>
            <a:ext cx="4213919" cy="262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1401" y="3577213"/>
            <a:ext cx="2544775" cy="3157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0"/>
          <p:cNvCxnSpPr/>
          <p:nvPr/>
        </p:nvCxnSpPr>
        <p:spPr>
          <a:xfrm>
            <a:off x="0" y="3225521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30"/>
          <p:cNvCxnSpPr/>
          <p:nvPr/>
        </p:nvCxnSpPr>
        <p:spPr>
          <a:xfrm flipH="1" rot="10800000">
            <a:off x="6096002" y="2580363"/>
            <a:ext cx="918575" cy="4277639"/>
          </a:xfrm>
          <a:prstGeom prst="straightConnector1">
            <a:avLst/>
          </a:prstGeom>
          <a:noFill/>
          <a:ln cap="flat" cmpd="sng" w="38100">
            <a:solidFill>
              <a:srgbClr val="4CB07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30"/>
          <p:cNvCxnSpPr/>
          <p:nvPr/>
        </p:nvCxnSpPr>
        <p:spPr>
          <a:xfrm rot="10800000">
            <a:off x="5649237" y="5812077"/>
            <a:ext cx="446763" cy="1045923"/>
          </a:xfrm>
          <a:prstGeom prst="straightConnector1">
            <a:avLst/>
          </a:prstGeom>
          <a:noFill/>
          <a:ln cap="flat" cmpd="sng" w="38100">
            <a:solidFill>
              <a:srgbClr val="4CB07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697523" y="171803"/>
            <a:ext cx="105156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 quiere convencer de que es un buen momento para invertir en </a:t>
            </a:r>
            <a:r>
              <a:rPr i="1" lang="en"/>
              <a:t>Elan </a:t>
            </a:r>
            <a:r>
              <a:rPr lang="en"/>
              <a:t>y no en el líder tradicional </a:t>
            </a:r>
            <a:r>
              <a:rPr i="1" lang="en"/>
              <a:t>Pomme</a:t>
            </a:r>
            <a:endParaRPr i="1"/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779" y="1089378"/>
            <a:ext cx="4191559" cy="2760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869" y="1281859"/>
            <a:ext cx="4191559" cy="246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7974" y="3886200"/>
            <a:ext cx="58547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Proceso para llegar a una buena solución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Hablar sobre el tema con varias personas</a:t>
            </a:r>
            <a:endParaRPr sz="2267"/>
          </a:p>
          <a:p>
            <a:pPr indent="-330192" lvl="1" marL="694249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</a:pPr>
            <a:r>
              <a:rPr lang="en" sz="2267"/>
              <a:t>qué, para quien, qué es lo importante, etc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Dibujar posibles soluciones con lápiz</a:t>
            </a:r>
            <a:endParaRPr sz="2267"/>
          </a:p>
          <a:p>
            <a:pPr indent="-330192" lvl="1" marL="694249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</a:pPr>
            <a:r>
              <a:rPr lang="en" sz="2267"/>
              <a:t>generar muchas ideas rápidamente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Generar un prototipo</a:t>
            </a:r>
            <a:endParaRPr sz="2267"/>
          </a:p>
          <a:p>
            <a:pPr indent="-330192" lvl="1" marL="694249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○"/>
            </a:pPr>
            <a:r>
              <a:rPr lang="en" sz="2267"/>
              <a:t>las mejores ideas llevarlas a una solución para producir algo cercano al objetivo</a:t>
            </a:r>
            <a:endParaRPr sz="226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Mejorar el Reporte mensual de suscripciones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490995"/>
            <a:ext cx="6337300" cy="4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Hablar</a:t>
            </a:r>
            <a:endParaRPr sz="1467"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El jefe dice que el reporte es confuso y frustrante ..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Este es el reporte mensual que informa como nos ha ido con las suscripciones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Y como nos ha ido ?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Bien, ya pasamos la meta de 10.000, a diferencia del año pasado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Lo mejor es que mejoramos en las dos categorías que queríamos crecer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…</a:t>
            </a:r>
            <a:endParaRPr sz="2267"/>
          </a:p>
          <a:p>
            <a:pPr indent="-50798" lvl="0" marL="237060" rtl="0" algn="l">
              <a:lnSpc>
                <a:spcPct val="90000"/>
              </a:lnSpc>
              <a:spcBef>
                <a:spcPts val="1067"/>
              </a:spcBef>
              <a:spcAft>
                <a:spcPts val="2133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46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122" y="105718"/>
            <a:ext cx="8129743" cy="646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Visualización para BI</a:t>
            </a:r>
            <a:endParaRPr/>
          </a:p>
        </p:txBody>
      </p:sp>
      <p:graphicFrame>
        <p:nvGraphicFramePr>
          <p:cNvPr id="59" name="Google Shape;59;p9"/>
          <p:cNvGraphicFramePr/>
          <p:nvPr/>
        </p:nvGraphicFramePr>
        <p:xfrm>
          <a:off x="976926" y="16906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{FD45E8E6-8EE5-4E0F-8F20-2A340E9C690D}</a:tableStyleId>
              </a:tblPr>
              <a:tblGrid>
                <a:gridCol w="1374400"/>
                <a:gridCol w="2689600"/>
                <a:gridCol w="2445100"/>
                <a:gridCol w="3175275"/>
              </a:tblGrid>
              <a:tr h="36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4E4534"/>
                          </a:solidFill>
                        </a:rPr>
                        <a:t>Contenidos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4E4534"/>
                          </a:solidFill>
                        </a:rPr>
                        <a:t>Visuals</a:t>
                      </a:r>
                      <a:endParaRPr sz="1500" u="none" cap="none" strike="noStrike">
                        <a:solidFill>
                          <a:srgbClr val="4E4534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4E4534"/>
                          </a:solidFill>
                        </a:rPr>
                        <a:t>Propósito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3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BI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EA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datos cuantitativos, KPIs</a:t>
                      </a:r>
                      <a:endParaRPr sz="15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FEA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charts, dashboards</a:t>
                      </a:r>
                      <a:endParaRPr sz="15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FEA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exploración, análisis, toma de decisiones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EACC"/>
                    </a:solidFill>
                  </a:tcPr>
                </a:tc>
              </a:tr>
              <a:tr h="53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Información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todo tipo de info (cualitativo y cuantitativo_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infográficas, diagramas ilustrativos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comunicación general, storytelling</a:t>
                      </a:r>
                      <a:endParaRPr sz="15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53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Ilustración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procesos, estructuras, ideas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diagramas, imágenes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facilitar la comprensión de contenido complejo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3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Científica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objeto o fenómeno del mundo real, funciones matemáticas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gráfica generada por computador, 3D, VR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recrear o simular el fenómeno, entender algoritmo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3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Simulación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datos calculados desde fórmulas o reglas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diagrama animado, VR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42E22"/>
                          </a:solidFill>
                        </a:rPr>
                        <a:t>demostrar efecto de escenario bajo ciertas reglas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Dibujar</a:t>
            </a:r>
            <a:endParaRPr sz="1467"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122" y="989467"/>
            <a:ext cx="7405909" cy="54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Prototipo</a:t>
            </a:r>
            <a:endParaRPr sz="1467"/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777" y="1125416"/>
            <a:ext cx="5439455" cy="510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Final</a:t>
            </a:r>
            <a:endParaRPr sz="1467"/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0" y="1027905"/>
            <a:ext cx="7239000" cy="52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Dashboards</a:t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415600" y="1227201"/>
            <a:ext cx="5154584" cy="2368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i="1" lang="en"/>
              <a:t>Display de la información más relevante para el logro del objetivo consolidado y arreglado en una sola pantalla de modo que pueda ser monitoreado con una mirada (S. Few 2004)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184" y="239451"/>
            <a:ext cx="6461043" cy="32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 txBox="1"/>
          <p:nvPr/>
        </p:nvSpPr>
        <p:spPr>
          <a:xfrm>
            <a:off x="460968" y="3429000"/>
            <a:ext cx="11270064" cy="3431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4534"/>
              </a:buClr>
              <a:buSzPts val="2133"/>
              <a:buFont typeface="Arial"/>
              <a:buNone/>
            </a:pPr>
            <a:r>
              <a:rPr b="0" i="0" lang="en" sz="2133" u="none" cap="none" strike="noStrike">
                <a:solidFill>
                  <a:srgbClr val="4E4534"/>
                </a:solidFill>
                <a:latin typeface="Arial"/>
                <a:ea typeface="Arial"/>
                <a:cs typeface="Arial"/>
                <a:sym typeface="Arial"/>
              </a:rPr>
              <a:t>Data + Visualización + UI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E4534"/>
              </a:buClr>
              <a:buSzPts val="2133"/>
              <a:buFont typeface="Arial"/>
              <a:buNone/>
            </a:pPr>
            <a:r>
              <a:rPr b="0" i="0" lang="en" sz="2133" u="none" cap="none" strike="noStrike">
                <a:solidFill>
                  <a:srgbClr val="4E4534"/>
                </a:solidFill>
                <a:latin typeface="Arial"/>
                <a:ea typeface="Arial"/>
                <a:cs typeface="Arial"/>
                <a:sym typeface="Arial"/>
              </a:rPr>
              <a:t>Los datos típicamente incluyen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E4534"/>
              </a:buClr>
              <a:buSzPts val="2133"/>
              <a:buFont typeface="Arial"/>
              <a:buChar char="•"/>
            </a:pPr>
            <a:r>
              <a:rPr b="0" i="0" lang="en" sz="2133" u="none" cap="none" strike="noStrike">
                <a:solidFill>
                  <a:srgbClr val="4E4534"/>
                </a:solidFill>
                <a:latin typeface="Arial"/>
                <a:ea typeface="Arial"/>
                <a:cs typeface="Arial"/>
                <a:sym typeface="Arial"/>
              </a:rPr>
              <a:t>algunas métricas y KPIs</a:t>
            </a:r>
            <a:endParaRPr b="0" i="0" sz="2133" u="none" cap="none" strike="noStrike">
              <a:solidFill>
                <a:srgbClr val="4E45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E4534"/>
              </a:buClr>
              <a:buSzPts val="2133"/>
              <a:buFont typeface="Arial"/>
              <a:buChar char="•"/>
            </a:pPr>
            <a:r>
              <a:rPr b="0" i="0" lang="en" sz="2133" u="none" cap="none" strike="noStrike">
                <a:solidFill>
                  <a:srgbClr val="4E4534"/>
                </a:solidFill>
                <a:latin typeface="Arial"/>
                <a:ea typeface="Arial"/>
                <a:cs typeface="Arial"/>
                <a:sym typeface="Arial"/>
              </a:rPr>
              <a:t>valores que representan historia, tendencias, distribuciones, comparaciones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E4534"/>
              </a:buClr>
              <a:buSzPts val="2133"/>
              <a:buFont typeface="Arial"/>
              <a:buNone/>
            </a:pPr>
            <a:r>
              <a:rPr b="0" i="0" lang="en" sz="2133" u="none" cap="none" strike="noStrike">
                <a:solidFill>
                  <a:srgbClr val="4E4534"/>
                </a:solidFill>
                <a:latin typeface="Arial"/>
                <a:ea typeface="Arial"/>
                <a:cs typeface="Arial"/>
                <a:sym typeface="Arial"/>
              </a:rPr>
              <a:t>Los datos se presentan usando los elementos de visualización estudiados antes (diferentes tipos de gráficos, diagramas, etc)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E4534"/>
              </a:buClr>
              <a:buSzPts val="2133"/>
              <a:buFont typeface="Arial"/>
              <a:buNone/>
            </a:pPr>
            <a:r>
              <a:rPr b="0" i="0" lang="en" sz="2133" u="none" cap="none" strike="noStrike">
                <a:solidFill>
                  <a:srgbClr val="4E4534"/>
                </a:solidFill>
                <a:latin typeface="Arial"/>
                <a:ea typeface="Arial"/>
                <a:cs typeface="Arial"/>
                <a:sym typeface="Arial"/>
              </a:rPr>
              <a:t>La UI permite al usuario interactuar con los datos (controlar el nivel de detalle, el período considerado, etc)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Tipos de Dashboard</a:t>
            </a:r>
            <a:endParaRPr/>
          </a:p>
        </p:txBody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415600" y="1295233"/>
            <a:ext cx="11360800" cy="5303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40"/>
              <a:t>Overview</a:t>
            </a:r>
            <a:endParaRPr sz="2040"/>
          </a:p>
          <a:p>
            <a:pPr indent="-423323" lvl="1" marL="1219170" rtl="0" algn="l">
              <a:lnSpc>
                <a:spcPct val="9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</a:pPr>
            <a:r>
              <a:rPr lang="en" sz="1586"/>
              <a:t>resumen de alto nivel del desempeño del negocio (KPIs)</a:t>
            </a:r>
            <a:endParaRPr/>
          </a:p>
          <a:p>
            <a:pPr indent="-423323" lvl="1" marL="1219170" rtl="0" algn="l">
              <a:lnSpc>
                <a:spcPct val="9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</a:pPr>
            <a:r>
              <a:rPr lang="en" sz="1586"/>
              <a:t>puede ser de nivel estratégico (estado del negocio contra las metas)</a:t>
            </a:r>
            <a:endParaRPr/>
          </a:p>
          <a:p>
            <a:pPr indent="0" lvl="0" marL="152396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40"/>
              <a:t>Operacional</a:t>
            </a:r>
            <a:endParaRPr/>
          </a:p>
          <a:p>
            <a:pPr indent="-423323" lvl="1" marL="1219170" rtl="0" algn="l">
              <a:lnSpc>
                <a:spcPct val="9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</a:pPr>
            <a:r>
              <a:rPr lang="en" sz="1586"/>
              <a:t>monitoreo de actividades de operación del negocio</a:t>
            </a:r>
            <a:endParaRPr/>
          </a:p>
          <a:p>
            <a:pPr indent="-423323" lvl="1" marL="1219170" rtl="0" algn="l">
              <a:lnSpc>
                <a:spcPct val="9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</a:pPr>
            <a:r>
              <a:rPr lang="en" sz="1586"/>
              <a:t>varios indicadores de status </a:t>
            </a:r>
            <a:endParaRPr/>
          </a:p>
          <a:p>
            <a:pPr indent="-423323" lvl="1" marL="1219170" rtl="0" algn="l">
              <a:lnSpc>
                <a:spcPct val="9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</a:pPr>
            <a:r>
              <a:rPr lang="en" sz="1586"/>
              <a:t>desempeño actual, orientados a la acción</a:t>
            </a:r>
            <a:endParaRPr/>
          </a:p>
          <a:p>
            <a:pPr indent="-423323" lvl="1" marL="1219170" rtl="0" algn="l">
              <a:lnSpc>
                <a:spcPct val="9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</a:pPr>
            <a:r>
              <a:rPr lang="en" sz="1586"/>
              <a:t>real time o near real time</a:t>
            </a:r>
            <a:endParaRPr/>
          </a:p>
          <a:p>
            <a:pPr indent="0" lvl="0" marL="152396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40"/>
              <a:t>Analítico</a:t>
            </a:r>
            <a:endParaRPr/>
          </a:p>
          <a:p>
            <a:pPr indent="-423323" lvl="1" marL="1219170" rtl="0" algn="l">
              <a:lnSpc>
                <a:spcPct val="9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</a:pPr>
            <a:r>
              <a:rPr lang="en" sz="1586"/>
              <a:t>foco en exploración interactiva de muchos datos</a:t>
            </a:r>
            <a:endParaRPr/>
          </a:p>
          <a:p>
            <a:pPr indent="-423323" lvl="1" marL="1219170" rtl="0" algn="l">
              <a:lnSpc>
                <a:spcPct val="95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</a:pPr>
            <a:r>
              <a:rPr lang="en" sz="1586"/>
              <a:t>permiten investigar tendencias predecir resultados, descubrir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838200" y="1013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Ejemplo: Overview 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13433"/>
            <a:ext cx="6579776" cy="507944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Ejemplo: Operacional</a:t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61" y="1139522"/>
            <a:ext cx="5421565" cy="403370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72" name="Google Shape;27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201" y="1589024"/>
            <a:ext cx="6199014" cy="479440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Ejemplo: Analítico</a:t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6898" y="257933"/>
            <a:ext cx="5154719" cy="446188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574" y="1797880"/>
            <a:ext cx="8109733" cy="457502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15600" y="343708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Los humanos tenemos una capacidad limitada para extraer conocimiento útil de un cerro de datos, pero …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Tenemos una capacidad increíble para entender información presentada en forma gráfica ...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Especialmente si la visualización ha sido pensada y diseñada cuidadosamente en términos de </a:t>
            </a:r>
            <a:endParaRPr sz="2267"/>
          </a:p>
          <a:p>
            <a:pPr indent="-330192" lvl="1" marL="694249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</a:pPr>
            <a:r>
              <a:rPr lang="en" sz="2267"/>
              <a:t>cual es el mensaje o de qué queremos convencer</a:t>
            </a:r>
            <a:endParaRPr sz="2267"/>
          </a:p>
          <a:p>
            <a:pPr indent="-330192" lvl="1" marL="694249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</a:pPr>
            <a:r>
              <a:rPr lang="en" sz="2267"/>
              <a:t>quien es el receptor o a quien queremos convencer</a:t>
            </a:r>
            <a:endParaRPr sz="2267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2133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Aspectos de la visualización para BI</a:t>
            </a:r>
            <a:endParaRPr/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Generalmente describe cosas abstractas (ventas, conversión, etc) y no objetos o fenómenos reales 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Generalmente cuantitativa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Generalmente datos estructurados (o semi estructurados)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Multidimensional – diferentes perspectivas y niveles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Comprensible fácilmente por alguien con conocimiento del dominio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374651" y="351368"/>
            <a:ext cx="11362267" cy="944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Volvamos al inicio: la importancia de lo que estamos aprendiendo aquí</a:t>
            </a:r>
            <a:endParaRPr/>
          </a:p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414867" y="1689100"/>
            <a:ext cx="11362267" cy="4402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fenómeno de Big Data – disponibilidad de muchos datos en volúmenes gigantescos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Tendencia a la gestión basada en los datos (Data Driven)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Datos pueden ser usados para mejorar 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 toma de decisiones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persuadir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comunicar un mensaje en forma efectiva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Inteligencia</a:t>
            </a:r>
            <a:r>
              <a:rPr lang="en"/>
              <a:t> de Negocios</a:t>
            </a:r>
            <a:endParaRPr/>
          </a:p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01233" y="2736767"/>
            <a:ext cx="11360800" cy="39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Conceptos y métodos para mejorar la toma de decisiones usando sistemas de soporte basados en hechos (Howard Dresner, Gartner)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La visualización de información es tan importante en BI que a veces se habla de ella como un sinónimo (es PowerBI es una herramienta de BI o de visualización)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Utilización de información visual</a:t>
            </a:r>
            <a:endParaRPr sz="2267"/>
          </a:p>
          <a:p>
            <a:pPr indent="-304792" lvl="1" marL="69424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facilitar la comprensión de información muy compleja</a:t>
            </a:r>
            <a:endParaRPr/>
          </a:p>
          <a:p>
            <a:pPr indent="-304792" lvl="1" marL="69424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facilitar la identificación de patrones </a:t>
            </a:r>
            <a:endParaRPr/>
          </a:p>
          <a:p>
            <a:pPr indent="-304792" lvl="1" marL="69424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transformar datos en información accionable</a:t>
            </a:r>
            <a:endParaRPr/>
          </a:p>
          <a:p>
            <a:pPr indent="-304792" lvl="1" marL="69424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convencer</a:t>
            </a:r>
            <a:endParaRPr/>
          </a:p>
          <a:p>
            <a:pPr indent="-304792" lvl="1" marL="69424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transmitir un mensaje</a:t>
            </a:r>
            <a:endParaRPr sz="2267"/>
          </a:p>
          <a:p>
            <a:pPr indent="0" lvl="0" marL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467"/>
          </a:p>
          <a:p>
            <a:pPr indent="0" lvl="0" marL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467"/>
          </a:p>
          <a:p>
            <a:pPr indent="0" lvl="0" marL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467"/>
          </a:p>
          <a:p>
            <a:pPr indent="0" lvl="0" marL="0" rtl="0" algn="l">
              <a:lnSpc>
                <a:spcPct val="90000"/>
              </a:lnSpc>
              <a:spcBef>
                <a:spcPts val="1067"/>
              </a:spcBef>
              <a:spcAft>
                <a:spcPts val="2133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46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La visualización para la toma de decisiones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i="1" lang="en" sz="2000"/>
              <a:t>Los líderes que intentan imponer un orden en un contexto complejo fallarán.  Aquellos que preparan el escenario </a:t>
            </a:r>
            <a:r>
              <a:rPr i="1" lang="en" sz="2000">
                <a:solidFill>
                  <a:srgbClr val="FF0000"/>
                </a:solidFill>
              </a:rPr>
              <a:t>se apartan un poco para esperar que emerjan algunos patrones para elegir lo mejor </a:t>
            </a:r>
            <a:r>
              <a:rPr i="1" lang="en" sz="2000"/>
              <a:t>son los que tendrán éxito.  Ellos podrán detectar oportunidades de innovación, creatividad y nuevos modelos de negocio</a:t>
            </a:r>
            <a:endParaRPr sz="1467"/>
          </a:p>
          <a:p>
            <a:pPr indent="0" lvl="0" marL="0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600"/>
              <a:t>David Snowden, Chief Scientific Officer of Cognitive Edge</a:t>
            </a:r>
            <a:endParaRPr sz="1467"/>
          </a:p>
          <a:p>
            <a:pPr indent="0" lvl="0" marL="0" rtl="0" algn="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i="1" lang="en" sz="2000"/>
              <a:t>Una organización no debería poner mucha atención en evaluar o justificar decisiones pasadas.  El foco del interés debe estar en </a:t>
            </a:r>
            <a:r>
              <a:rPr i="1" lang="en" sz="2000">
                <a:solidFill>
                  <a:srgbClr val="FF0000"/>
                </a:solidFill>
              </a:rPr>
              <a:t>como los datos pueden mejorar la comprensión de lo que sucederá en el futuro</a:t>
            </a:r>
            <a:endParaRPr sz="1467"/>
          </a:p>
          <a:p>
            <a:pPr indent="0" lvl="0" marL="0" rtl="0" algn="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600"/>
              <a:t>Kevin Troyanos, Head Of Analytics at Publicis Health</a:t>
            </a:r>
            <a:endParaRPr sz="1467"/>
          </a:p>
          <a:p>
            <a:pPr indent="0" lvl="0" marL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i="1" sz="2000"/>
          </a:p>
          <a:p>
            <a:pPr indent="0" lvl="0" marL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i="1" lang="en" sz="2000"/>
              <a:t>Quien presenta </a:t>
            </a:r>
            <a:r>
              <a:rPr i="1" lang="en" sz="2000">
                <a:solidFill>
                  <a:srgbClr val="FF0000"/>
                </a:solidFill>
              </a:rPr>
              <a:t>la visualización debe entregar guías que asistan al ejecutivo en la decisión final pero no formular la decisión por el ejecutivo</a:t>
            </a:r>
            <a:endParaRPr sz="1467"/>
          </a:p>
          <a:p>
            <a:pPr indent="0" lvl="0" marL="0" rtl="0" algn="r">
              <a:lnSpc>
                <a:spcPct val="90000"/>
              </a:lnSpc>
              <a:spcBef>
                <a:spcPts val="1067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</a:pPr>
            <a:r>
              <a:rPr lang="en" sz="1600"/>
              <a:t>Jeanne Moore, Management Consultant at Fullstream Business Solutions</a:t>
            </a:r>
            <a:br>
              <a:rPr lang="en" sz="1600"/>
            </a:br>
            <a:endParaRPr i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75367" y="352033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Fundamentos por sobre las herramientas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415600" y="1227208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No sirve de mucho centrarse en las herramientas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2267"/>
              <a:t>La mayoría de las herramientas modernas permite hacer excelentes visualizaciones</a:t>
            </a:r>
            <a:endParaRPr sz="2267"/>
          </a:p>
          <a:p>
            <a:pPr indent="-313259" lvl="0" marL="338658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●"/>
            </a:pPr>
            <a:r>
              <a:rPr lang="en" sz="2267"/>
              <a:t>Ninguna herramienta por sí sola va a producir visualizaciones efectivas sin una persona que entienda muy bien qué y a quién está dirigida la visualización</a:t>
            </a:r>
            <a:endParaRPr sz="146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